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66" r:id="rId6"/>
    <p:sldId id="267" r:id="rId7"/>
    <p:sldId id="268" r:id="rId8"/>
    <p:sldId id="269" r:id="rId9"/>
    <p:sldId id="258" r:id="rId10"/>
    <p:sldId id="288" r:id="rId11"/>
    <p:sldId id="257" r:id="rId12"/>
    <p:sldId id="289" r:id="rId13"/>
    <p:sldId id="270" r:id="rId14"/>
    <p:sldId id="271" r:id="rId15"/>
    <p:sldId id="278" r:id="rId16"/>
    <p:sldId id="272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73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61" r:id="rId35"/>
    <p:sldId id="274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7" r:id="rId46"/>
    <p:sldId id="308" r:id="rId47"/>
    <p:sldId id="259" r:id="rId48"/>
    <p:sldId id="275" r:id="rId49"/>
    <p:sldId id="310" r:id="rId50"/>
    <p:sldId id="311" r:id="rId51"/>
    <p:sldId id="276" r:id="rId52"/>
    <p:sldId id="277" r:id="rId53"/>
    <p:sldId id="309" r:id="rId54"/>
    <p:sldId id="260" r:id="rId55"/>
    <p:sldId id="263" r:id="rId56"/>
    <p:sldId id="262" r:id="rId57"/>
  </p:sldIdLst>
  <p:sldSz cx="9144000" cy="6858000" type="screen4x3"/>
  <p:notesSz cx="6858000" cy="9144000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9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551-2C6E-498C-909B-7F77013A4373}" type="datetimeFigureOut">
              <a:rPr lang="ms-MY" smtClean="0"/>
              <a:pPr/>
              <a:t>15/03/2012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645B-4F8B-4771-A5AA-E9016444F94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551-2C6E-498C-909B-7F77013A4373}" type="datetimeFigureOut">
              <a:rPr lang="ms-MY" smtClean="0"/>
              <a:pPr/>
              <a:t>15/03/2012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645B-4F8B-4771-A5AA-E9016444F94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551-2C6E-498C-909B-7F77013A4373}" type="datetimeFigureOut">
              <a:rPr lang="ms-MY" smtClean="0"/>
              <a:pPr/>
              <a:t>15/03/2012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645B-4F8B-4771-A5AA-E9016444F94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77BC-AF6E-4212-8CF1-38B6225A7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F598-4B5A-4D64-884B-B7CEEF15F1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77BC-AF6E-4212-8CF1-38B6225A7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F598-4B5A-4D64-884B-B7CEEF15F1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77BC-AF6E-4212-8CF1-38B6225A7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F598-4B5A-4D64-884B-B7CEEF15F1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77BC-AF6E-4212-8CF1-38B6225A7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F598-4B5A-4D64-884B-B7CEEF15F1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77BC-AF6E-4212-8CF1-38B6225A7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F598-4B5A-4D64-884B-B7CEEF15F1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77BC-AF6E-4212-8CF1-38B6225A7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F598-4B5A-4D64-884B-B7CEEF15F1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77BC-AF6E-4212-8CF1-38B6225A7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F598-4B5A-4D64-884B-B7CEEF15F1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77BC-AF6E-4212-8CF1-38B6225A7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F598-4B5A-4D64-884B-B7CEEF15F1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551-2C6E-498C-909B-7F77013A4373}" type="datetimeFigureOut">
              <a:rPr lang="ms-MY" smtClean="0"/>
              <a:pPr/>
              <a:t>15/03/2012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645B-4F8B-4771-A5AA-E9016444F94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77BC-AF6E-4212-8CF1-38B6225A7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F598-4B5A-4D64-884B-B7CEEF15F1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77BC-AF6E-4212-8CF1-38B6225A7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F598-4B5A-4D64-884B-B7CEEF15F1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77BC-AF6E-4212-8CF1-38B6225A7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F598-4B5A-4D64-884B-B7CEEF15F1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77BC-AF6E-4212-8CF1-38B6225A7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F598-4B5A-4D64-884B-B7CEEF15F1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77BC-AF6E-4212-8CF1-38B6225A7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F598-4B5A-4D64-884B-B7CEEF15F1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77BC-AF6E-4212-8CF1-38B6225A7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F598-4B5A-4D64-884B-B7CEEF15F1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77BC-AF6E-4212-8CF1-38B6225A7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F598-4B5A-4D64-884B-B7CEEF15F1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77BC-AF6E-4212-8CF1-38B6225A7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F598-4B5A-4D64-884B-B7CEEF15F1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77BC-AF6E-4212-8CF1-38B6225A7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F598-4B5A-4D64-884B-B7CEEF15F1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77BC-AF6E-4212-8CF1-38B6225A7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F598-4B5A-4D64-884B-B7CEEF15F1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551-2C6E-498C-909B-7F77013A4373}" type="datetimeFigureOut">
              <a:rPr lang="ms-MY" smtClean="0"/>
              <a:pPr/>
              <a:t>15/03/2012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645B-4F8B-4771-A5AA-E9016444F94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77BC-AF6E-4212-8CF1-38B6225A7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F598-4B5A-4D64-884B-B7CEEF15F1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77BC-AF6E-4212-8CF1-38B6225A7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F598-4B5A-4D64-884B-B7CEEF15F1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77BC-AF6E-4212-8CF1-38B6225A7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F598-4B5A-4D64-884B-B7CEEF15F1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77BC-AF6E-4212-8CF1-38B6225A7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F598-4B5A-4D64-884B-B7CEEF15F1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3793-01C1-4E45-9EE0-189B79C45B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6B11-3B76-4A43-A670-BD008F24B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3793-01C1-4E45-9EE0-189B79C45B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6B11-3B76-4A43-A670-BD008F24B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3793-01C1-4E45-9EE0-189B79C45B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6B11-3B76-4A43-A670-BD008F24B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3793-01C1-4E45-9EE0-189B79C45B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6B11-3B76-4A43-A670-BD008F24B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3793-01C1-4E45-9EE0-189B79C45B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6B11-3B76-4A43-A670-BD008F24B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3793-01C1-4E45-9EE0-189B79C45B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6B11-3B76-4A43-A670-BD008F24B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551-2C6E-498C-909B-7F77013A4373}" type="datetimeFigureOut">
              <a:rPr lang="ms-MY" smtClean="0"/>
              <a:pPr/>
              <a:t>15/03/2012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645B-4F8B-4771-A5AA-E9016444F94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3793-01C1-4E45-9EE0-189B79C45B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6B11-3B76-4A43-A670-BD008F24B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3793-01C1-4E45-9EE0-189B79C45B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6B11-3B76-4A43-A670-BD008F24B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3793-01C1-4E45-9EE0-189B79C45B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6B11-3B76-4A43-A670-BD008F24B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3793-01C1-4E45-9EE0-189B79C45B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6B11-3B76-4A43-A670-BD008F24B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3793-01C1-4E45-9EE0-189B79C45B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6B11-3B76-4A43-A670-BD008F24B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551-2C6E-498C-909B-7F77013A4373}" type="datetimeFigureOut">
              <a:rPr lang="ms-MY" smtClean="0"/>
              <a:pPr/>
              <a:t>15/03/2012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645B-4F8B-4771-A5AA-E9016444F94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551-2C6E-498C-909B-7F77013A4373}" type="datetimeFigureOut">
              <a:rPr lang="ms-MY" smtClean="0"/>
              <a:pPr/>
              <a:t>15/03/2012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645B-4F8B-4771-A5AA-E9016444F94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551-2C6E-498C-909B-7F77013A4373}" type="datetimeFigureOut">
              <a:rPr lang="ms-MY" smtClean="0"/>
              <a:pPr/>
              <a:t>15/03/2012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645B-4F8B-4771-A5AA-E9016444F94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551-2C6E-498C-909B-7F77013A4373}" type="datetimeFigureOut">
              <a:rPr lang="ms-MY" smtClean="0"/>
              <a:pPr/>
              <a:t>15/03/2012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645B-4F8B-4771-A5AA-E9016444F94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551-2C6E-498C-909B-7F77013A4373}" type="datetimeFigureOut">
              <a:rPr lang="ms-MY" smtClean="0"/>
              <a:pPr/>
              <a:t>15/03/2012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645B-4F8B-4771-A5AA-E9016444F94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A6551-2C6E-498C-909B-7F77013A4373}" type="datetimeFigureOut">
              <a:rPr lang="ms-MY" smtClean="0"/>
              <a:pPr/>
              <a:t>15/03/2012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1645B-4F8B-4771-A5AA-E9016444F94A}" type="slidenum">
              <a:rPr lang="ms-MY" smtClean="0"/>
              <a:pPr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C77BC-AF6E-4212-8CF1-38B6225A7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9F598-4B5A-4D64-884B-B7CEEF15F1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C77BC-AF6E-4212-8CF1-38B6225A73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9F598-4B5A-4D64-884B-B7CEEF15F1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33793-01C1-4E45-9EE0-189B79C45B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A6B11-3B76-4A43-A670-BD008F24B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116" t="6879" r="31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72" r="1115"/>
          <a:stretch>
            <a:fillRect/>
          </a:stretch>
        </p:blipFill>
        <p:spPr bwMode="auto">
          <a:xfrm>
            <a:off x="0" y="-42730"/>
            <a:ext cx="9144000" cy="69007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87090" y="282714"/>
            <a:ext cx="8839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S.A.W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810000"/>
            <a:ext cx="9144000" cy="1569660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3200" b="1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Solat</a:t>
            </a:r>
            <a:r>
              <a:rPr kumimoji="0" lang="en-US" sz="3200" b="1" i="0" u="none" strike="noStrike" cap="none" normalizeH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itu</a:t>
            </a:r>
            <a:r>
              <a:rPr kumimoji="0" lang="en-US" sz="3200" b="1" i="0" u="none" strike="noStrike" cap="none" normalizeH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tiang</a:t>
            </a:r>
            <a:r>
              <a:rPr kumimoji="0" lang="en-US" sz="3200" b="1" i="0" u="none" strike="noStrike" cap="none" normalizeH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agama, </a:t>
            </a:r>
            <a:r>
              <a:rPr kumimoji="0" lang="en-US" sz="3200" b="1" i="0" u="none" strike="noStrike" cap="none" normalizeH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sesiapa</a:t>
            </a:r>
            <a:r>
              <a:rPr kumimoji="0" lang="en-US" sz="3200" b="1" i="0" u="none" strike="noStrike" cap="none" normalizeH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3200" b="1" i="0" u="none" strike="noStrike" cap="none" normalizeH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meninggalkannya</a:t>
            </a:r>
            <a:r>
              <a:rPr kumimoji="0" lang="en-US" sz="3200" b="1" i="0" u="none" strike="noStrike" cap="none" normalizeH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cap="none" normalizeH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maka</a:t>
            </a:r>
            <a:r>
              <a:rPr kumimoji="0" lang="en-US" sz="3200" b="1" i="0" u="none" strike="noStrike" cap="none" normalizeH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sesungguhnya</a:t>
            </a:r>
            <a:r>
              <a:rPr kumimoji="0" lang="en-US" sz="3200" b="1" i="0" u="none" strike="noStrike" cap="none" normalizeH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dia</a:t>
            </a:r>
            <a:r>
              <a:rPr kumimoji="0" lang="en-US" sz="3200" b="1" i="0" u="none" strike="noStrike" cap="none" normalizeH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telah</a:t>
            </a:r>
            <a:r>
              <a:rPr kumimoji="0" lang="en-US" sz="3200" b="1" i="0" u="none" strike="noStrike" cap="none" normalizeH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meruntuhkan</a:t>
            </a:r>
            <a:r>
              <a:rPr kumimoji="0" lang="en-US" sz="3200" b="1" i="0" u="none" strike="noStrike" cap="none" normalizeH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agama</a:t>
            </a:r>
            <a:r>
              <a:rPr kumimoji="0" lang="en-US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”.</a:t>
            </a:r>
            <a:endParaRPr kumimoji="0" lang="en-US" sz="3600" b="1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" y="2129137"/>
            <a:ext cx="9144001" cy="923330"/>
          </a:xfrm>
          <a:prstGeom prst="rect">
            <a:avLst/>
          </a:prstGeom>
          <a:solidFill>
            <a:srgbClr val="C00000">
              <a:alpha val="4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ea typeface="Calibri" pitchFamily="34" charset="0"/>
                <a:cs typeface="Traditional Arabic" pitchFamily="2" charset="-78"/>
              </a:rPr>
              <a:t>الصَّلاَةُ عِمَادُ الدِّيْنِ وَمَنْ تَرَكَهَا فَقَدْ هَدَمَ الدِّيْنَ</a:t>
            </a:r>
            <a:r>
              <a:rPr kumimoji="0" lang="ar-SA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raditional Arabic" pitchFamily="2" charset="-78"/>
              </a:rPr>
              <a:t>  </a:t>
            </a:r>
            <a:endParaRPr kumimoji="0" lang="ar-SA" sz="5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72" r="1115"/>
          <a:stretch>
            <a:fillRect/>
          </a:stretch>
        </p:blipFill>
        <p:spPr bwMode="auto">
          <a:xfrm>
            <a:off x="0" y="-42730"/>
            <a:ext cx="9144000" cy="69007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" name="Snip Same Side Corner Rectangle 3"/>
          <p:cNvSpPr/>
          <p:nvPr/>
        </p:nvSpPr>
        <p:spPr>
          <a:xfrm>
            <a:off x="827584" y="4725144"/>
            <a:ext cx="7560840" cy="1219200"/>
          </a:xfrm>
          <a:prstGeom prst="snip2SameRect">
            <a:avLst>
              <a:gd name="adj1" fmla="val 16667"/>
              <a:gd name="adj2" fmla="val 23182"/>
            </a:avLst>
          </a:prstGeom>
          <a:solidFill>
            <a:srgbClr val="00206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Islam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lebih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hebat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sunat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ms-MY" sz="26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405825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Solat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Tiang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Agama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899592" y="2636912"/>
            <a:ext cx="648072" cy="2376264"/>
          </a:xfrm>
          <a:prstGeom prst="flowChartMagneticDisk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Flowchart: Magnetic Disk 6"/>
          <p:cNvSpPr/>
          <p:nvPr/>
        </p:nvSpPr>
        <p:spPr>
          <a:xfrm>
            <a:off x="7452320" y="2564904"/>
            <a:ext cx="648072" cy="2376264"/>
          </a:xfrm>
          <a:prstGeom prst="flowChartMagneticDisk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Snip Same Side Corner Rectangle 2"/>
          <p:cNvSpPr/>
          <p:nvPr/>
        </p:nvSpPr>
        <p:spPr>
          <a:xfrm>
            <a:off x="611560" y="1844824"/>
            <a:ext cx="7924800" cy="1219200"/>
          </a:xfrm>
          <a:prstGeom prst="snip2SameRect">
            <a:avLst>
              <a:gd name="adj1" fmla="val 16667"/>
              <a:gd name="adj2" fmla="val 23182"/>
            </a:avLst>
          </a:prstGeom>
          <a:solidFill>
            <a:srgbClr val="C00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Islam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kukuh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akibat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kepatuhan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ibadat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endParaRPr lang="ms-MY" sz="26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72" r="1115"/>
          <a:stretch>
            <a:fillRect/>
          </a:stretch>
        </p:blipFill>
        <p:spPr bwMode="auto">
          <a:xfrm>
            <a:off x="0" y="-42730"/>
            <a:ext cx="9144000" cy="69007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2400" y="188893"/>
            <a:ext cx="8839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Realiti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umat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Islam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hari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ini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611560" y="3573016"/>
            <a:ext cx="8001000" cy="1371600"/>
          </a:xfrm>
          <a:prstGeom prst="snip2SameRect">
            <a:avLst>
              <a:gd name="adj1" fmla="val 16667"/>
              <a:gd name="adj2" fmla="val 23182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betul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sambil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lewa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" name="Curved Down Arrow 4"/>
          <p:cNvSpPr/>
          <p:nvPr/>
        </p:nvSpPr>
        <p:spPr>
          <a:xfrm rot="2550605">
            <a:off x="6544286" y="1901891"/>
            <a:ext cx="2506848" cy="1249981"/>
          </a:xfrm>
          <a:prstGeom prst="curved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323528" y="1628800"/>
            <a:ext cx="8458200" cy="990600"/>
          </a:xfrm>
          <a:prstGeom prst="snip2SameRect">
            <a:avLst>
              <a:gd name="adj1" fmla="val 16667"/>
              <a:gd name="adj2" fmla="val 23182"/>
            </a:avLst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Ramai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menunaikan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72" r="1115"/>
          <a:stretch>
            <a:fillRect/>
          </a:stretch>
        </p:blipFill>
        <p:spPr bwMode="auto">
          <a:xfrm>
            <a:off x="0" y="-42730"/>
            <a:ext cx="9144000" cy="69007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2400" y="21429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Peranan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solat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1214414" y="1285860"/>
            <a:ext cx="5589834" cy="1214446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0000FF">
              <a:alpha val="41000"/>
            </a:srgb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mencegah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</a:p>
          <a:p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  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perbuatan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mungkar</a:t>
            </a:r>
            <a:endParaRPr lang="ms-MY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1979712" y="3140968"/>
            <a:ext cx="5168046" cy="1752600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FFC000">
              <a:alpha val="70000"/>
            </a:srgb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Laksanakan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tertib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sempurna</a:t>
            </a:r>
            <a:endParaRPr lang="ms-MY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6" name="Elbow Connector 5"/>
          <p:cNvCxnSpPr/>
          <p:nvPr/>
        </p:nvCxnSpPr>
        <p:spPr>
          <a:xfrm rot="16200000" flipH="1">
            <a:off x="683568" y="1124744"/>
            <a:ext cx="936104" cy="504056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n 6"/>
          <p:cNvSpPr/>
          <p:nvPr/>
        </p:nvSpPr>
        <p:spPr>
          <a:xfrm>
            <a:off x="1043608" y="4221088"/>
            <a:ext cx="1512168" cy="144016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chemeClr val="bg2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Curved Down Arrow 7"/>
          <p:cNvSpPr/>
          <p:nvPr/>
        </p:nvSpPr>
        <p:spPr>
          <a:xfrm rot="4002604">
            <a:off x="5744987" y="2167473"/>
            <a:ext cx="2506848" cy="1249981"/>
          </a:xfrm>
          <a:prstGeom prst="curved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72" r="1115"/>
          <a:stretch>
            <a:fillRect/>
          </a:stretch>
        </p:blipFill>
        <p:spPr bwMode="auto">
          <a:xfrm>
            <a:off x="0" y="-42730"/>
            <a:ext cx="9144000" cy="69007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2400" y="188893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Ankabut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45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0" y="4343400"/>
            <a:ext cx="9144000" cy="1600200"/>
          </a:xfrm>
          <a:prstGeom prst="snip2SameRect">
            <a:avLst>
              <a:gd name="adj1" fmla="val 0"/>
              <a:gd name="adj2" fmla="val 0"/>
            </a:avLst>
          </a:prstGeom>
          <a:solidFill>
            <a:schemeClr val="accent6">
              <a:lumMod val="75000"/>
              <a:alpha val="80000"/>
            </a:schemeClr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Dirikanlah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dapat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mencegah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perbuatan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keji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mungkar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.” </a:t>
            </a:r>
            <a:endParaRPr lang="ms-MY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905000"/>
            <a:ext cx="9144000" cy="1754326"/>
          </a:xfrm>
          <a:prstGeom prst="rect">
            <a:avLst/>
          </a:prstGeom>
          <a:solidFill>
            <a:srgbClr val="C00000">
              <a:alpha val="5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ea typeface="Calibri" pitchFamily="34" charset="0"/>
                <a:cs typeface="Traditional Arabic" pitchFamily="2" charset="-78"/>
              </a:rPr>
              <a:t>وَأَقِمِ الصَّلاَةَ إِنَّ الصَّلاَةَ تَنْهَى عَنِ الْفَحْشَاءِ وَالْمُنْكَرِ </a:t>
            </a:r>
            <a:endParaRPr kumimoji="0" lang="ar-SA" sz="4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72" r="1115"/>
          <a:stretch>
            <a:fillRect/>
          </a:stretch>
        </p:blipFill>
        <p:spPr bwMode="auto">
          <a:xfrm>
            <a:off x="0" y="-42730"/>
            <a:ext cx="9144000" cy="69007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2400" y="142852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Mukminun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: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1 -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76200" y="4343400"/>
            <a:ext cx="8915400" cy="1600200"/>
          </a:xfrm>
          <a:prstGeom prst="snip2SameRect">
            <a:avLst>
              <a:gd name="adj1" fmla="val 0"/>
              <a:gd name="adj2" fmla="val 0"/>
            </a:avLst>
          </a:prstGeom>
          <a:solidFill>
            <a:schemeClr val="accent6">
              <a:lumMod val="75000"/>
              <a:alpha val="77000"/>
            </a:schemeClr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berjayalah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Iaitu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khusyuk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sembahyangnya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.”</a:t>
            </a:r>
            <a:endParaRPr lang="ms-MY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50874"/>
            <a:ext cx="9144000" cy="1754326"/>
          </a:xfrm>
          <a:prstGeom prst="rect">
            <a:avLst/>
          </a:prstGeom>
          <a:solidFill>
            <a:srgbClr val="C0000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قَدْ أَفْلَحَ الْمُؤْمِنُونَ.الَّذِينَ هُمْ فِي صَلاَتِهِمْ خَاشِعُونَ.</a:t>
            </a:r>
            <a:endParaRPr lang="ms-MY" sz="54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72" r="1115"/>
          <a:stretch>
            <a:fillRect/>
          </a:stretch>
        </p:blipFill>
        <p:spPr bwMode="auto">
          <a:xfrm>
            <a:off x="0" y="0"/>
            <a:ext cx="9144000" cy="69007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2400" y="436602"/>
            <a:ext cx="8839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Khusyuk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ibarat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152400" y="2286000"/>
            <a:ext cx="4038600" cy="2590800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7030A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tanpa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kekusyukan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diibaratkan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4343400" y="2209800"/>
            <a:ext cx="4419600" cy="1066800"/>
          </a:xfrm>
          <a:prstGeom prst="snip2SameRect">
            <a:avLst>
              <a:gd name="adj1" fmla="val 8485"/>
              <a:gd name="adj2" fmla="val 9546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Tiada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jiwa</a:t>
            </a:r>
            <a:endParaRPr lang="ms-MY" sz="26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4343400" y="3581400"/>
            <a:ext cx="4419600" cy="1066800"/>
          </a:xfrm>
          <a:prstGeom prst="snip2SameRect">
            <a:avLst>
              <a:gd name="adj1" fmla="val 8485"/>
              <a:gd name="adj2" fmla="val 9546"/>
            </a:avLst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Kosong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/ </a:t>
            </a:r>
          </a:p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Tiada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impak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positif</a:t>
            </a:r>
            <a:endParaRPr lang="ms-MY" sz="24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>
            <a:off x="4267200" y="4800600"/>
            <a:ext cx="4419600" cy="1295400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C00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Tiada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menghidupkan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kerohanian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kesedaran</a:t>
            </a:r>
            <a:endParaRPr lang="ms-MY" sz="24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 rot="2876474">
            <a:off x="4040605" y="2390217"/>
            <a:ext cx="662210" cy="802695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313738">
            <a:off x="3956979" y="3566684"/>
            <a:ext cx="582275" cy="824656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2506942">
            <a:off x="3867157" y="4975865"/>
            <a:ext cx="705499" cy="780830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72" r="1115"/>
          <a:stretch>
            <a:fillRect/>
          </a:stretch>
        </p:blipFill>
        <p:spPr bwMode="auto">
          <a:xfrm>
            <a:off x="0" y="-42730"/>
            <a:ext cx="9144000" cy="69007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2400" y="436602"/>
            <a:ext cx="8839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Sebab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perlunya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khusyuk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kerana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…..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533400" y="1524000"/>
            <a:ext cx="8229600" cy="838200"/>
          </a:xfrm>
          <a:prstGeom prst="snip2Same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menyempurnakan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ms-MY" sz="30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457200" y="2819400"/>
            <a:ext cx="8077200" cy="1371600"/>
          </a:xfrm>
          <a:prstGeom prst="snip2SameRect">
            <a:avLst>
              <a:gd name="adj1" fmla="val 50000"/>
              <a:gd name="adj2" fmla="val 27878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Insyaallah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diterima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kebahagiaan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hidup</a:t>
            </a:r>
            <a:endParaRPr lang="ms-MY" sz="30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381000" y="4648200"/>
            <a:ext cx="8077200" cy="1371600"/>
          </a:xfrm>
          <a:prstGeom prst="snip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Digusarkan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ditolak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penyesalan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tiada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kesudahan</a:t>
            </a:r>
            <a:endParaRPr lang="ms-MY" sz="30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086600" y="2286000"/>
            <a:ext cx="1066800" cy="762000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6200000">
            <a:off x="457200" y="4572000"/>
            <a:ext cx="1066800" cy="762000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72" r="1115"/>
          <a:stretch>
            <a:fillRect/>
          </a:stretch>
        </p:blipFill>
        <p:spPr bwMode="auto">
          <a:xfrm>
            <a:off x="0" y="-42730"/>
            <a:ext cx="9144000" cy="69007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2400" y="436602"/>
            <a:ext cx="8839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Ruginya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…….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jika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seseorang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..…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2743200" y="2667000"/>
            <a:ext cx="5562600" cy="838200"/>
          </a:xfrm>
          <a:prstGeom prst="snip2SameRect">
            <a:avLst>
              <a:gd name="adj1" fmla="val 8485"/>
              <a:gd name="adj2" fmla="val 9546"/>
            </a:avLst>
          </a:prstGeom>
          <a:solidFill>
            <a:schemeClr val="bg2">
              <a:lumMod val="10000"/>
            </a:scheme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Keadaannya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lalai</a:t>
            </a:r>
            <a:endParaRPr lang="ms-MY" sz="32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2786150" y="3733800"/>
            <a:ext cx="5562600" cy="838200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00206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Remeh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perintah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</a:t>
            </a:r>
            <a:endParaRPr lang="ms-MY" sz="32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2819400" y="4833850"/>
            <a:ext cx="5562600" cy="1566950"/>
          </a:xfrm>
          <a:prstGeom prst="snip2SameRect">
            <a:avLst>
              <a:gd name="adj1" fmla="val 8485"/>
              <a:gd name="adj2" fmla="val 9546"/>
            </a:avLst>
          </a:prstGeom>
          <a:solidFill>
            <a:schemeClr val="accent3">
              <a:lumMod val="50000"/>
            </a:scheme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Ketidaksedaran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kehadiran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yang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disembah</a:t>
            </a:r>
            <a:endParaRPr lang="ms-MY" sz="32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urved Down Arrow 6"/>
          <p:cNvSpPr/>
          <p:nvPr/>
        </p:nvSpPr>
        <p:spPr>
          <a:xfrm rot="12943670" flipH="1">
            <a:off x="550067" y="2130489"/>
            <a:ext cx="2506848" cy="1249981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nip Same Side Corner Rectangle 7"/>
          <p:cNvSpPr/>
          <p:nvPr/>
        </p:nvSpPr>
        <p:spPr>
          <a:xfrm>
            <a:off x="304800" y="1371600"/>
            <a:ext cx="8382000" cy="990600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7030A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Kehilangan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khusyuk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ertinya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…..</a:t>
            </a:r>
            <a:endParaRPr lang="ms-MY" sz="32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9" name="Curved Down Arrow 8"/>
          <p:cNvSpPr/>
          <p:nvPr/>
        </p:nvSpPr>
        <p:spPr>
          <a:xfrm rot="12943670" flipH="1">
            <a:off x="586260" y="3281295"/>
            <a:ext cx="2506848" cy="1249981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 rot="12943670" flipH="1">
            <a:off x="738659" y="4729096"/>
            <a:ext cx="2506848" cy="1249981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72" r="1115"/>
          <a:stretch>
            <a:fillRect/>
          </a:stretch>
        </p:blipFill>
        <p:spPr bwMode="auto">
          <a:xfrm>
            <a:off x="0" y="-42730"/>
            <a:ext cx="9144000" cy="69007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2400" y="375791"/>
            <a:ext cx="88392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Akibat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sikap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sambil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lewa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endParaRPr lang="en-US" sz="29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304800" y="1371600"/>
            <a:ext cx="6781800" cy="914400"/>
          </a:xfrm>
          <a:prstGeom prst="snip2SameRect">
            <a:avLst>
              <a:gd name="adj1" fmla="val 8485"/>
              <a:gd name="adj2" fmla="val 9546"/>
            </a:avLst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Musolli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lupa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bilangan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rakaat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endParaRPr lang="ms-MY" sz="30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304800" y="2514600"/>
            <a:ext cx="6781800" cy="914400"/>
          </a:xfrm>
          <a:prstGeom prst="snip2SameRect">
            <a:avLst>
              <a:gd name="adj1" fmla="val 8485"/>
              <a:gd name="adj2" fmla="val 9546"/>
            </a:avLst>
          </a:prstGeom>
          <a:solidFill>
            <a:schemeClr val="tx1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Lupa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tahiyyat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awal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terus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qiam</a:t>
            </a:r>
            <a:endParaRPr lang="ms-MY" sz="30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1219200" y="3962400"/>
            <a:ext cx="6781800" cy="1066800"/>
          </a:xfrm>
          <a:prstGeom prst="snip2SameRect">
            <a:avLst>
              <a:gd name="adj1" fmla="val 8485"/>
              <a:gd name="adj2" fmla="val 9546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Iblis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berjaya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menguasai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pemikiran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jiwa</a:t>
            </a:r>
            <a:endParaRPr lang="ms-MY" sz="30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>
            <a:off x="1262150" y="5181600"/>
            <a:ext cx="6781800" cy="1066800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C00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khusyuk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anggota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tiada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disiplin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endParaRPr lang="ms-MY" sz="30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8" name="Lightning Bolt 7"/>
          <p:cNvSpPr/>
          <p:nvPr/>
        </p:nvSpPr>
        <p:spPr>
          <a:xfrm>
            <a:off x="1066800" y="3886200"/>
            <a:ext cx="685800" cy="990600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ghtning Bolt 8"/>
          <p:cNvSpPr/>
          <p:nvPr/>
        </p:nvSpPr>
        <p:spPr>
          <a:xfrm>
            <a:off x="1219200" y="5105400"/>
            <a:ext cx="685800" cy="990600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72" r="1115"/>
          <a:stretch>
            <a:fillRect/>
          </a:stretch>
        </p:blipFill>
        <p:spPr bwMode="auto">
          <a:xfrm>
            <a:off x="0" y="-42730"/>
            <a:ext cx="9144000" cy="69007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2009031"/>
            <a:ext cx="9144000" cy="2400657"/>
          </a:xfrm>
          <a:prstGeom prst="rect">
            <a:avLst/>
          </a:prstGeom>
          <a:solidFill>
            <a:srgbClr val="C00000">
              <a:alpha val="45000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50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848761"/>
            <a:ext cx="9144000" cy="1323439"/>
          </a:xfrm>
          <a:prstGeom prst="rect">
            <a:avLst/>
          </a:prstGeom>
          <a:solidFill>
            <a:schemeClr val="accent6">
              <a:lumMod val="75000"/>
              <a:alpha val="83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8610" y="391180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28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72" r="1115"/>
          <a:stretch>
            <a:fillRect/>
          </a:stretch>
        </p:blipFill>
        <p:spPr bwMode="auto">
          <a:xfrm>
            <a:off x="0" y="-42730"/>
            <a:ext cx="9144000" cy="69007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04800" y="44624"/>
            <a:ext cx="845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erbuatan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anggota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akibat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khusyuk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539552" y="4221088"/>
            <a:ext cx="8153400" cy="1066800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7030A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Mengaru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tubuh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gatal</a:t>
            </a:r>
            <a:endParaRPr lang="ms-MY" sz="30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457200" y="1752600"/>
            <a:ext cx="8153400" cy="1066800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0070C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Mata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meleret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menjeling</a:t>
            </a:r>
            <a:endParaRPr lang="ms-MY" sz="30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467544" y="2996952"/>
            <a:ext cx="8153400" cy="1066800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00206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Tangan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bermain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-main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janggut</a:t>
            </a:r>
            <a:endParaRPr lang="ms-MY" sz="30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419872" y="5517232"/>
            <a:ext cx="5114528" cy="1112168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hape 8"/>
          <p:cNvCxnSpPr/>
          <p:nvPr/>
        </p:nvCxnSpPr>
        <p:spPr>
          <a:xfrm rot="16200000" flipH="1">
            <a:off x="-72516" y="1304764"/>
            <a:ext cx="1656184" cy="432048"/>
          </a:xfrm>
          <a:prstGeom prst="bentConnector3">
            <a:avLst>
              <a:gd name="adj1" fmla="val 50000"/>
            </a:avLst>
          </a:prstGeom>
          <a:ln>
            <a:solidFill>
              <a:srgbClr val="FFFF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hape 8"/>
          <p:cNvCxnSpPr/>
          <p:nvPr/>
        </p:nvCxnSpPr>
        <p:spPr>
          <a:xfrm rot="16200000" flipH="1">
            <a:off x="-1476672" y="2420888"/>
            <a:ext cx="4248472" cy="792088"/>
          </a:xfrm>
          <a:prstGeom prst="bentConnector3">
            <a:avLst>
              <a:gd name="adj1" fmla="val 76159"/>
            </a:avLst>
          </a:prstGeom>
          <a:ln>
            <a:solidFill>
              <a:srgbClr val="FFFF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hape 8"/>
          <p:cNvCxnSpPr/>
          <p:nvPr/>
        </p:nvCxnSpPr>
        <p:spPr>
          <a:xfrm rot="16200000" flipH="1">
            <a:off x="-720588" y="1808820"/>
            <a:ext cx="2808312" cy="576064"/>
          </a:xfrm>
          <a:prstGeom prst="bentConnector3">
            <a:avLst>
              <a:gd name="adj1" fmla="val 78052"/>
            </a:avLst>
          </a:prstGeom>
          <a:ln>
            <a:solidFill>
              <a:srgbClr val="FFFF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72" r="1115"/>
          <a:stretch>
            <a:fillRect/>
          </a:stretch>
        </p:blipFill>
        <p:spPr bwMode="auto">
          <a:xfrm>
            <a:off x="0" y="-42730"/>
            <a:ext cx="9144000" cy="69007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04800" y="375791"/>
            <a:ext cx="84582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SAW</a:t>
            </a:r>
            <a:endParaRPr lang="en-US" sz="29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76200" y="4698075"/>
            <a:ext cx="8915400" cy="1981200"/>
          </a:xfrm>
          <a:prstGeom prst="snip2SameRect">
            <a:avLst>
              <a:gd name="adj1" fmla="val 8485"/>
              <a:gd name="adj2" fmla="val 9546"/>
            </a:avLst>
          </a:prstGeom>
          <a:solidFill>
            <a:schemeClr val="accent6">
              <a:lumMod val="75000"/>
              <a:alpha val="41000"/>
            </a:scheme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andainya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si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ini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hatinya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khusyuk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nescaya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anggota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tubuhnya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juga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khusyuk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(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diam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atau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menggerakkannya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tanpa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tujuan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)</a:t>
            </a:r>
            <a:endParaRPr lang="ms-MY" sz="2800" i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981200"/>
            <a:ext cx="9144000" cy="1015663"/>
          </a:xfrm>
          <a:prstGeom prst="rect">
            <a:avLst/>
          </a:prstGeom>
          <a:solidFill>
            <a:srgbClr val="C00000">
              <a:alpha val="53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لَوْ خَشَعَ هَذَا لَخَشَعَتْ جَوَارِحُهُ.</a:t>
            </a:r>
            <a:endParaRPr lang="ms-MY" sz="60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72" r="1115"/>
          <a:stretch>
            <a:fillRect/>
          </a:stretch>
        </p:blipFill>
        <p:spPr bwMode="auto">
          <a:xfrm>
            <a:off x="0" y="-42730"/>
            <a:ext cx="9144000" cy="69007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6500" y="375791"/>
            <a:ext cx="89916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Tanpa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rasa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khusyuk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berlaku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……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304800" y="1524000"/>
            <a:ext cx="8458200" cy="990600"/>
          </a:xfrm>
          <a:prstGeom prst="snip2SameRect">
            <a:avLst>
              <a:gd name="adj1" fmla="val 8485"/>
              <a:gd name="adj2" fmla="val 26689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81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Musolli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tamatkan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cepat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304800" y="2667000"/>
            <a:ext cx="8458200" cy="2286000"/>
          </a:xfrm>
          <a:prstGeom prst="snip2SameRect">
            <a:avLst>
              <a:gd name="adj1" fmla="val 8485"/>
              <a:gd name="adj2" fmla="val 14455"/>
            </a:avLst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Bagaikan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ayam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mematuk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 </a:t>
            </a:r>
          </a:p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anggukkan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kepala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tiada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keheningan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ruku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’,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sujud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qiam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duduknya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6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52400" y="1447800"/>
            <a:ext cx="457200" cy="1066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Right Arrow 6"/>
          <p:cNvSpPr/>
          <p:nvPr/>
        </p:nvSpPr>
        <p:spPr>
          <a:xfrm>
            <a:off x="152400" y="3581400"/>
            <a:ext cx="457200" cy="13716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Down Arrow 7"/>
          <p:cNvSpPr/>
          <p:nvPr/>
        </p:nvSpPr>
        <p:spPr>
          <a:xfrm>
            <a:off x="3577952" y="4653136"/>
            <a:ext cx="5242520" cy="2128664"/>
          </a:xfrm>
          <a:prstGeom prst="downArrow">
            <a:avLst>
              <a:gd name="adj1" fmla="val 68059"/>
              <a:gd name="adj2" fmla="val 50000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2200" dirty="0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gemar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sesiapa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bersolat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gopoh-gapah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…. </a:t>
            </a:r>
            <a:endParaRPr lang="ms-MY" sz="2200" dirty="0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ms-MY" sz="2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72" r="1115"/>
          <a:stretch>
            <a:fillRect/>
          </a:stretch>
        </p:blipFill>
        <p:spPr bwMode="auto">
          <a:xfrm>
            <a:off x="0" y="-42730"/>
            <a:ext cx="9144000" cy="69007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6500" y="375791"/>
            <a:ext cx="89916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SAW</a:t>
            </a:r>
            <a:endParaRPr lang="en-US" sz="29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76200" y="4698075"/>
            <a:ext cx="8915400" cy="1981200"/>
          </a:xfrm>
          <a:prstGeom prst="snip2SameRect">
            <a:avLst>
              <a:gd name="adj1" fmla="val 8485"/>
              <a:gd name="adj2" fmla="val 9546"/>
            </a:avLst>
          </a:prstGeom>
          <a:solidFill>
            <a:schemeClr val="accent6">
              <a:lumMod val="75000"/>
              <a:alpha val="41000"/>
            </a:scheme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Andainya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si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ini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mati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keadaan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seperti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solatnya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itu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maka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matinya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bukan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atas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nama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agama Muhammad”</a:t>
            </a:r>
            <a:endParaRPr lang="ms-MY" sz="2800" i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28800"/>
            <a:ext cx="9144000" cy="1938992"/>
          </a:xfrm>
          <a:prstGeom prst="rect">
            <a:avLst/>
          </a:prstGeom>
          <a:solidFill>
            <a:srgbClr val="C00000">
              <a:alpha val="54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لَوْ مَاتَ هَذَا عَلَى حَالِهِ هَذَا مَاتَ </a:t>
            </a:r>
            <a:endParaRPr lang="en-US" sz="6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cs typeface="Traditional Arabic" pitchFamily="2" charset="-78"/>
            </a:endParaRPr>
          </a:p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عَلَى غَيْرِ مِلَّةِ مُحَمَّدٍ</a:t>
            </a:r>
            <a:endParaRPr lang="ms-MY" sz="60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72" r="1115"/>
          <a:stretch>
            <a:fillRect/>
          </a:stretch>
        </p:blipFill>
        <p:spPr bwMode="auto">
          <a:xfrm>
            <a:off x="0" y="-42730"/>
            <a:ext cx="9144000" cy="69007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6500" y="375791"/>
            <a:ext cx="89916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s.a.w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menjelaskan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…….</a:t>
            </a:r>
            <a:endParaRPr lang="en-US" sz="29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533400" y="3505200"/>
            <a:ext cx="3429000" cy="1143000"/>
          </a:xfrm>
          <a:prstGeom prst="snip2SameRect">
            <a:avLst>
              <a:gd name="adj1" fmla="val 34064"/>
              <a:gd name="adj2" fmla="val 8895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81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Kebaikan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Rahmat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5105400" y="3581400"/>
            <a:ext cx="3429000" cy="1143000"/>
          </a:xfrm>
          <a:prstGeom prst="snip2SameRect">
            <a:avLst>
              <a:gd name="adj1" fmla="val 34064"/>
              <a:gd name="adj2" fmla="val 8895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81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Keburukan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rot="5400000">
            <a:off x="3581400" y="2438400"/>
            <a:ext cx="1981200" cy="18288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Snip Same Side Corner Rectangle 6"/>
          <p:cNvSpPr/>
          <p:nvPr/>
        </p:nvSpPr>
        <p:spPr>
          <a:xfrm>
            <a:off x="1676400" y="1524000"/>
            <a:ext cx="5791200" cy="1066800"/>
          </a:xfrm>
          <a:prstGeom prst="snip2Same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6600CC">
                  <a:shade val="30000"/>
                  <a:satMod val="115000"/>
                </a:srgbClr>
              </a:gs>
              <a:gs pos="50000">
                <a:srgbClr val="6600CC">
                  <a:shade val="67500"/>
                  <a:satMod val="115000"/>
                </a:srgbClr>
              </a:gs>
              <a:gs pos="100000">
                <a:srgbClr val="6600CC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menghasilkan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8" name="Snip Same Side Corner Rectangle 7"/>
          <p:cNvSpPr/>
          <p:nvPr/>
        </p:nvSpPr>
        <p:spPr>
          <a:xfrm>
            <a:off x="1524000" y="5257800"/>
            <a:ext cx="5791200" cy="1066800"/>
          </a:xfrm>
          <a:prstGeom prst="snip2SameRect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mengerjakannya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72" r="1115"/>
          <a:stretch>
            <a:fillRect/>
          </a:stretch>
        </p:blipFill>
        <p:spPr bwMode="auto">
          <a:xfrm>
            <a:off x="0" y="-42730"/>
            <a:ext cx="9144000" cy="69007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6500" y="375791"/>
            <a:ext cx="89916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S.A.W</a:t>
            </a:r>
            <a:endParaRPr lang="en-US" sz="29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152400" y="1295400"/>
            <a:ext cx="8915400" cy="5334000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C00000">
              <a:alpha val="41000"/>
            </a:srgb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 الْعَبْدَ إِذَا صَلَّى فَأَحْسَنَ الصَّلاَةَ، فَصَعَدَتْ وَلَهَا نُوْرٌ. فَإِذَا انْتَهَتْ إِلَى أَبْوَابِ السَّمَآءِ، فُتِحَتْ لَهَا أَبْوَابُ السَّمَآءِ، وَتَشْفَعُ لِصَاحِبِهَا وَتَقُوْلُ: حَفِظَكَ اللهُ كَمَا حَفَظْتَنِيْ .وَإِذَا أَسَاءَ فِيْ صَلاَتِهِ، فَلَمْ يُتِمْ رُكُوْعَهَا وَسُجُوْدَهَا، وَلَهَا ظُلْمَةٌ فَتَقُوْلُ: ضَيَّعَكَ اللهُ كَمَا ضَيَّعْتَنِيْ. فَإِذَا انْتَهَتْ إِلَى أَبْوَابِ السَّمَآءِ، غُلِّقَتْ دُوْنَهَا ثُمَّ تُلَفُّ كَمَا يُلَفُّ الثَّوْبُ الْخَلِقِ، فَيُضْرَبُ بِهَا وَجْهُ صَاحِبِهَا.</a:t>
            </a:r>
            <a:endParaRPr lang="ms-MY" sz="3600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72" r="1115"/>
          <a:stretch>
            <a:fillRect/>
          </a:stretch>
        </p:blipFill>
        <p:spPr bwMode="auto">
          <a:xfrm>
            <a:off x="0" y="-42730"/>
            <a:ext cx="9144000" cy="69007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6500" y="375791"/>
            <a:ext cx="89916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Maksudnya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  <a:endParaRPr lang="en-US" sz="29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152400" y="1295400"/>
            <a:ext cx="8915400" cy="5334000"/>
          </a:xfrm>
          <a:prstGeom prst="snip2SameRect">
            <a:avLst>
              <a:gd name="adj1" fmla="val 8485"/>
              <a:gd name="adj2" fmla="val 9546"/>
            </a:avLst>
          </a:prstGeom>
          <a:solidFill>
            <a:schemeClr val="accent6">
              <a:lumMod val="75000"/>
              <a:alpha val="41000"/>
            </a:scheme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seseorang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hamba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apabila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bersolat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khusyuk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naiklah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pahala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kehadrat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Akkah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bercahaya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apabila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sampai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pintu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langit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terbukalah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pintu-pintu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langit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keadaan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menyokong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musolli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sambil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berkata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Allah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memelihara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anda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sebagaimana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anada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memelihara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aku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Sebaliknya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apabila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seseorang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memburukan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solatnya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khusyuk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seperti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menyempurnakan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ruku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’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sujudnya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naiklah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bersama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kegelapan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dimilikinya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sambil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berkata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Allah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mengabaikan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sepertimana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mengabaikan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aku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apabila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tiba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langit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semua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pintu-pintu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tertutup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rapat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Kemudian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dibungkus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seperti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dibungkus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baju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buruk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kemudian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dihumbang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muka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2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mengerjakannya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</a:t>
            </a:r>
            <a:endParaRPr lang="ms-MY" sz="2200" i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72" r="1115"/>
          <a:stretch>
            <a:fillRect/>
          </a:stretch>
        </p:blipFill>
        <p:spPr bwMode="auto">
          <a:xfrm>
            <a:off x="0" y="-42730"/>
            <a:ext cx="9144000" cy="69007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6500" y="260648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Ingatlah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!!!!! …….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457200" y="1752600"/>
            <a:ext cx="8305800" cy="1295400"/>
          </a:xfrm>
          <a:prstGeom prst="snip2SameRect">
            <a:avLst>
              <a:gd name="adj1" fmla="val 8485"/>
              <a:gd name="adj2" fmla="val 9546"/>
            </a:avLst>
          </a:prstGeom>
          <a:solidFill>
            <a:schemeClr val="tx1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Lakukan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khusyuk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kerana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dialu-alukan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Taala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611560" y="4114800"/>
            <a:ext cx="8305800" cy="1676400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006600">
              <a:alpha val="62000"/>
            </a:srgb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sambil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lewa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malas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tanpa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khusyuk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DIBENCI ALLAH DAN </a:t>
            </a:r>
          </a:p>
          <a:p>
            <a:pPr algn="ctr"/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TIDAK DITERIMANYA.</a:t>
            </a:r>
            <a:endParaRPr lang="ms-MY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1335087" cy="21701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72" r="1115"/>
          <a:stretch>
            <a:fillRect/>
          </a:stretch>
        </p:blipFill>
        <p:spPr bwMode="auto">
          <a:xfrm>
            <a:off x="0" y="-42730"/>
            <a:ext cx="9144000" cy="69007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6500" y="375791"/>
            <a:ext cx="89916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endParaRPr lang="en-US" sz="29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685800" y="1371600"/>
            <a:ext cx="8229600" cy="914400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0066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Khusyuk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seriuslah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ibadat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685800" y="2590800"/>
            <a:ext cx="8229600" cy="1066800"/>
          </a:xfrm>
          <a:prstGeom prst="snip2SameRect">
            <a:avLst>
              <a:gd name="adj1" fmla="val 8485"/>
              <a:gd name="adj2" fmla="val 9546"/>
            </a:avLst>
          </a:prstGeom>
          <a:gradFill flip="none" rotWithShape="1">
            <a:gsLst>
              <a:gs pos="0">
                <a:srgbClr val="CC4306">
                  <a:shade val="30000"/>
                  <a:satMod val="115000"/>
                </a:srgbClr>
              </a:gs>
              <a:gs pos="50000">
                <a:srgbClr val="CC4306">
                  <a:shade val="67500"/>
                  <a:satMod val="115000"/>
                </a:srgbClr>
              </a:gs>
              <a:gs pos="100000">
                <a:srgbClr val="CC4306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Usaha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pertingkatkan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hingga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capai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kekhusyukkan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1066800" y="5334000"/>
            <a:ext cx="7848600" cy="1143000"/>
          </a:xfrm>
          <a:prstGeom prst="snip2SameRect">
            <a:avLst>
              <a:gd name="adj1" fmla="val 8485"/>
              <a:gd name="adj2" fmla="val 9546"/>
            </a:avLst>
          </a:prstGeom>
          <a:solidFill>
            <a:schemeClr val="tx1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Supaya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roh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memberi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kesan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positif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dunia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akhirat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cxnSp>
        <p:nvCxnSpPr>
          <p:cNvPr id="7" name="Elbow Connector 6"/>
          <p:cNvCxnSpPr/>
          <p:nvPr/>
        </p:nvCxnSpPr>
        <p:spPr>
          <a:xfrm rot="16200000" flipH="1">
            <a:off x="533400" y="5181600"/>
            <a:ext cx="1219200" cy="457200"/>
          </a:xfrm>
          <a:prstGeom prst="bentConnector3">
            <a:avLst>
              <a:gd name="adj1" fmla="val 150301"/>
            </a:avLst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nip Same Side Corner Rectangle 7"/>
          <p:cNvSpPr/>
          <p:nvPr/>
        </p:nvSpPr>
        <p:spPr>
          <a:xfrm>
            <a:off x="685800" y="3886200"/>
            <a:ext cx="8229600" cy="1143000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6600CC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Jika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fikiran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sering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menerawang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…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Perbetulkanlah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52400" y="1371600"/>
            <a:ext cx="838200" cy="1066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0" name="Right Arrow 9"/>
          <p:cNvSpPr/>
          <p:nvPr/>
        </p:nvSpPr>
        <p:spPr>
          <a:xfrm>
            <a:off x="152400" y="2667000"/>
            <a:ext cx="838200" cy="1066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1" name="Right Arrow 10"/>
          <p:cNvSpPr/>
          <p:nvPr/>
        </p:nvSpPr>
        <p:spPr>
          <a:xfrm>
            <a:off x="152400" y="3886200"/>
            <a:ext cx="838200" cy="1066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72" r="1115"/>
          <a:stretch>
            <a:fillRect/>
          </a:stretch>
        </p:blipFill>
        <p:spPr bwMode="auto">
          <a:xfrm>
            <a:off x="0" y="-42730"/>
            <a:ext cx="9144000" cy="69007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6500" y="195549"/>
            <a:ext cx="8991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ar-SA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ِِ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Isra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’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107 - 109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152400" y="3657600"/>
            <a:ext cx="8915400" cy="2971800"/>
          </a:xfrm>
          <a:prstGeom prst="snip2SameRect">
            <a:avLst>
              <a:gd name="adj1" fmla="val 8485"/>
              <a:gd name="adj2" fmla="val 9546"/>
            </a:avLst>
          </a:prstGeom>
          <a:solidFill>
            <a:schemeClr val="accent6">
              <a:lumMod val="75000"/>
              <a:alpha val="41000"/>
            </a:scheme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Katakanlah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: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sama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ada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kamu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beriman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kepadanya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atau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: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Sesungguhnya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diberi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ilmu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sebelum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itu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apabila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dibacakan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Al-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quran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segera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menumuskan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muka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n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sujud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  Serta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menegaskan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: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Suci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Tuhan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!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Sesungguhnya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janji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Tuhan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kamu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tetap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terlaksana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  Dan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segera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menumuskan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mukanya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sujud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itu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sambil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menangis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sedang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Al-Quran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menambahkan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khusyuk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”.</a:t>
            </a:r>
            <a:endParaRPr lang="ms-MY" sz="2150" i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61408"/>
            <a:ext cx="9144000" cy="1938992"/>
          </a:xfrm>
          <a:prstGeom prst="rect">
            <a:avLst/>
          </a:prstGeom>
          <a:solidFill>
            <a:srgbClr val="C00000">
              <a:alpha val="48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قُلْ آمِنُواْ بِهِ أَوْ لاَ تُؤْمِنُواْ إِنَّ الَّذِينَ أُوتُواْ الْعِلْمَ مِن قَبْلِهِ إِذَا يُتْلَى عَلَيْهِمْ يَخِرُّونَ لِلأَذْقَانِ سُجَّدًا وَيَقُولُونَ سُبْحَانَ رَبِّنَا إِن كَانَ وَعْدُ رَبِّنَا لَمَفْعُولاً</a:t>
            </a:r>
            <a:r>
              <a:rPr lang="en-US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وَيَخِرُّونَ لِلأَذْقَانِ يَبْكُونَ وَيَزِيدُهُمْ خُشُوعًا</a:t>
            </a:r>
            <a:endParaRPr lang="ms-MY" sz="40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72" r="1115"/>
          <a:stretch>
            <a:fillRect/>
          </a:stretch>
        </p:blipFill>
        <p:spPr bwMode="auto">
          <a:xfrm>
            <a:off x="0" y="-42730"/>
            <a:ext cx="9144000" cy="69007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4285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Al-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Mukminun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: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1-2</a:t>
            </a:r>
            <a:endParaRPr lang="en-US" sz="2800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523636"/>
            <a:ext cx="9144000" cy="1569660"/>
          </a:xfrm>
          <a:prstGeom prst="rect">
            <a:avLst/>
          </a:prstGeom>
          <a:solidFill>
            <a:schemeClr val="accent6">
              <a:lumMod val="75000"/>
              <a:alpha val="78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ms-MY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“Dan hendaklah ada antara kamu segolongan umat yang menyeru kepada kebaikan, menyuruh kepada makruf dan mencegah dari yang mungkar; merekalah orang-orang yang beruntung”.</a:t>
            </a:r>
            <a:endParaRPr lang="en-MY" sz="2400" i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28800"/>
            <a:ext cx="9144000" cy="1754326"/>
          </a:xfrm>
          <a:prstGeom prst="rect">
            <a:avLst/>
          </a:prstGeom>
          <a:solidFill>
            <a:srgbClr val="C00000">
              <a:alpha val="62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قَدْ أَفْلَحَ الْمُؤْمِنُونَ .</a:t>
            </a:r>
          </a:p>
          <a:p>
            <a:pPr algn="ctr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الَّذِينَ هُمْ فِي صَلاَتِهِمْ خَاشِعُونَ</a:t>
            </a:r>
            <a:endParaRPr lang="ms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219200"/>
            <a:ext cx="81534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ctr">
              <a:defRPr/>
            </a:pP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600" b="1" dirty="0" smtClean="0">
              <a:ln w="28575">
                <a:solidFill>
                  <a:prstClr val="black"/>
                </a:solidFill>
              </a:ln>
              <a:solidFill>
                <a:srgbClr val="FFC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</a:p>
          <a:p>
            <a:pPr algn="ctr">
              <a:defRPr/>
            </a:pP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endParaRPr lang="en-US" sz="3600" b="1" dirty="0">
              <a:ln w="28575">
                <a:solidFill>
                  <a:prstClr val="black"/>
                </a:solidFill>
              </a:ln>
              <a:solidFill>
                <a:srgbClr val="FFC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82339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Antara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454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72" r="1115"/>
          <a:stretch>
            <a:fillRect/>
          </a:stretch>
        </p:blipFill>
        <p:spPr bwMode="auto">
          <a:xfrm>
            <a:off x="0" y="-42730"/>
            <a:ext cx="9144000" cy="69007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347626"/>
            <a:ext cx="883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704948"/>
            <a:ext cx="9144000" cy="2215991"/>
          </a:xfrm>
          <a:prstGeom prst="rect">
            <a:avLst/>
          </a:prstGeom>
          <a:solidFill>
            <a:srgbClr val="C00000">
              <a:alpha val="49000"/>
            </a:srgb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116050"/>
            <a:ext cx="9144000" cy="1446550"/>
          </a:xfrm>
          <a:prstGeom prst="rect">
            <a:avLst/>
          </a:prstGeom>
          <a:solidFill>
            <a:schemeClr val="accent6">
              <a:lumMod val="75000"/>
              <a:alpha val="78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72" r="1115"/>
          <a:stretch>
            <a:fillRect/>
          </a:stretch>
        </p:blipFill>
        <p:spPr bwMode="auto">
          <a:xfrm>
            <a:off x="0" y="-42730"/>
            <a:ext cx="9144000" cy="69007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447800"/>
            <a:ext cx="9144000" cy="1569660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 لآ إِلَهَ إِلاَّ اللهُ وَحْدَهُ لاَ شَرِيْكَ لَهُ، وَأَشْهَدُ أَنَّ مُحَمَّدًا عَبْدُهُ وَرَسُوْلُهُ</a:t>
            </a:r>
            <a:r>
              <a:rPr lang="ar-EG" sz="48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الد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َّ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اع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ِى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إ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ِ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ى ر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ِ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ض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ْ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ان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ِ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ه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ِ.</a:t>
            </a:r>
            <a:endParaRPr lang="ms-MY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301026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89040"/>
            <a:ext cx="9144000" cy="2677656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ar-SA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menjadi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petunjuk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jalan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keredhaanNya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72" r="1115"/>
          <a:stretch>
            <a:fillRect/>
          </a:stretch>
        </p:blipFill>
        <p:spPr bwMode="auto">
          <a:xfrm>
            <a:off x="0" y="-42730"/>
            <a:ext cx="9144000" cy="69007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28596" y="71414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797784"/>
            <a:ext cx="9144000" cy="1754326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اللَّهُمَّ صَلِّ وَسَلِّمْ وَبَارِكْ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عَلَى سَيِّدِنَا مُحَمَّدٍ وَعَلَى آلِهِ وَأَصْحَابِهِ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2" charset="-78"/>
              </a:rPr>
              <a:t>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وَالتَّابِعِيْنَ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10000"/>
            <a:ext cx="9144000" cy="2400657"/>
          </a:xfrm>
          <a:prstGeom prst="rect">
            <a:avLst/>
          </a:prstGeom>
          <a:solidFill>
            <a:schemeClr val="accent6">
              <a:lumMod val="75000"/>
              <a:alpha val="79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berkat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hambaMu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rasulMu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pengikut-pengikutnya</a:t>
            </a:r>
            <a:endParaRPr lang="en-US" sz="30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72" r="1115"/>
          <a:stretch>
            <a:fillRect/>
          </a:stretch>
        </p:blipFill>
        <p:spPr bwMode="auto">
          <a:xfrm>
            <a:off x="0" y="-42730"/>
            <a:ext cx="9144000" cy="69007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804810" y="329625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93579"/>
            <a:ext cx="9144000" cy="1754326"/>
          </a:xfrm>
          <a:prstGeom prst="rect">
            <a:avLst/>
          </a:prstGeom>
          <a:solidFill>
            <a:srgbClr val="C0000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أَمَّا بَعْدُ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فَيَا عِبَادَ اللهِ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أُوْصِيْكُمْ وَنَفْسِيْ بِتَقْوَى اللهِ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فَقَدْ فَازَ الْمُتَّقُوْنَ.</a:t>
            </a:r>
            <a:endParaRPr lang="ms-MY" sz="54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239631"/>
            <a:ext cx="9144000" cy="2554545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berpesan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diriku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agar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Allah.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telah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b="1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72" r="1115"/>
          <a:stretch>
            <a:fillRect/>
          </a:stretch>
        </p:blipFill>
        <p:spPr bwMode="auto">
          <a:xfrm>
            <a:off x="0" y="-42730"/>
            <a:ext cx="9144000" cy="69007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3108" y="344269"/>
            <a:ext cx="4419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600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381000" y="5029200"/>
            <a:ext cx="7820052" cy="1219200"/>
          </a:xfrm>
          <a:prstGeom prst="round2DiagRect">
            <a:avLst>
              <a:gd name="adj1" fmla="val 20595"/>
              <a:gd name="adj2" fmla="val 0"/>
            </a:avLst>
          </a:prstGeom>
          <a:solidFill>
            <a:srgbClr val="FFC000"/>
          </a:solidFill>
          <a:ln w="28575">
            <a:solidFill>
              <a:srgbClr val="FF0000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0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Beroleh</a:t>
            </a:r>
            <a:r>
              <a:rPr lang="en-US" sz="30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rahmat</a:t>
            </a:r>
            <a:r>
              <a:rPr lang="en-US" sz="30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0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kejayaan</a:t>
            </a:r>
            <a:r>
              <a:rPr lang="en-US" sz="30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0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hidup</a:t>
            </a:r>
            <a:r>
              <a:rPr lang="en-US" sz="30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30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0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akhirat</a:t>
            </a:r>
            <a:endParaRPr lang="en-US" sz="30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6858000" y="4343400"/>
            <a:ext cx="1143000" cy="1219200"/>
          </a:xfrm>
          <a:prstGeom prst="downArrow">
            <a:avLst>
              <a:gd name="adj1" fmla="val 50000"/>
              <a:gd name="adj2" fmla="val 47371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" name="Round Diagonal Corner Rectangle 5"/>
          <p:cNvSpPr/>
          <p:nvPr/>
        </p:nvSpPr>
        <p:spPr>
          <a:xfrm>
            <a:off x="228600" y="3276600"/>
            <a:ext cx="7820052" cy="1219200"/>
          </a:xfrm>
          <a:prstGeom prst="round2DiagRect">
            <a:avLst>
              <a:gd name="adj1" fmla="val 20595"/>
              <a:gd name="adj2" fmla="val 0"/>
            </a:avLst>
          </a:prstGeom>
          <a:solidFill>
            <a:srgbClr val="C00000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Patuhi</a:t>
            </a:r>
            <a:r>
              <a:rPr lang="en-US" sz="30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0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laksanakan</a:t>
            </a:r>
            <a:r>
              <a:rPr lang="en-US" sz="30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perintahNya</a:t>
            </a:r>
            <a:r>
              <a:rPr lang="en-US" sz="30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30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jauhi</a:t>
            </a:r>
            <a:r>
              <a:rPr lang="en-US" sz="30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laranganNya</a:t>
            </a:r>
            <a:endParaRPr lang="en-US" sz="30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Curved Down Arrow 6"/>
          <p:cNvSpPr/>
          <p:nvPr/>
        </p:nvSpPr>
        <p:spPr>
          <a:xfrm rot="4819279">
            <a:off x="6812399" y="2544468"/>
            <a:ext cx="2506848" cy="1249981"/>
          </a:xfrm>
          <a:prstGeom prst="curved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762000" y="1447800"/>
            <a:ext cx="7543800" cy="1066800"/>
          </a:xfrm>
          <a:prstGeom prst="round2DiagRect">
            <a:avLst>
              <a:gd name="adj1" fmla="val 13495"/>
              <a:gd name="adj2" fmla="val 0"/>
            </a:avLst>
          </a:prstGeom>
          <a:solidFill>
            <a:srgbClr val="660066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Tingkatkan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ketaqwaan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ketaatan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32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72" r="1115"/>
          <a:stretch>
            <a:fillRect/>
          </a:stretch>
        </p:blipFill>
        <p:spPr bwMode="auto">
          <a:xfrm>
            <a:off x="0" y="-42730"/>
            <a:ext cx="9144000" cy="69007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6500" y="195549"/>
            <a:ext cx="899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Anbia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’ :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90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152400" y="4038600"/>
            <a:ext cx="8915400" cy="2590800"/>
          </a:xfrm>
          <a:prstGeom prst="snip2SameRect">
            <a:avLst>
              <a:gd name="adj1" fmla="val 8485"/>
              <a:gd name="adj2" fmla="val 9546"/>
            </a:avLst>
          </a:prstGeom>
          <a:solidFill>
            <a:schemeClr val="accent6">
              <a:lumMod val="75000"/>
              <a:alpha val="41000"/>
            </a:scheme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perkenankan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dianya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kurniakan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kepadanya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Yahya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perelokkan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keadaan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isterinya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melahirkan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anak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baginya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sentiasa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berlumba-lumba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mengerjakan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sentiasa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berdoa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penuh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harapan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gerun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takut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pula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sentiasa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khusyuk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taat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”.</a:t>
            </a:r>
            <a:endParaRPr lang="ms-MY" sz="2150" i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9144000" cy="2308324"/>
          </a:xfrm>
          <a:prstGeom prst="rect">
            <a:avLst/>
          </a:prstGeom>
          <a:solidFill>
            <a:srgbClr val="C00000">
              <a:alpha val="46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فَاسْتَجَبْنَا لَهُ وَوَهَبْنَا لَهُ يَحْيَى وَأَصْلَحْنَا لَهُ زَوْجَهُ إِنَّهُمْ كَانُوا يُسَارِعُونَ فِي الْخَيْرَاتِ وَيَدْعُونَنَا رَغَبًا وَرَهَبًا وَكَانُوا لَنَا خَاشِعِينَ</a:t>
            </a:r>
            <a:endParaRPr lang="ms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72" r="1115"/>
          <a:stretch>
            <a:fillRect/>
          </a:stretch>
        </p:blipFill>
        <p:spPr bwMode="auto">
          <a:xfrm>
            <a:off x="0" y="-42730"/>
            <a:ext cx="9144000" cy="69007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4800" y="344269"/>
            <a:ext cx="838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30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di</a:t>
            </a:r>
            <a:r>
              <a:rPr lang="en-US" sz="30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30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menjelaskan</a:t>
            </a:r>
            <a:r>
              <a:rPr lang="en-US" sz="30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…….</a:t>
            </a:r>
            <a:endParaRPr lang="en-US" sz="30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914400" y="4800600"/>
            <a:ext cx="7543800" cy="1066800"/>
          </a:xfrm>
          <a:prstGeom prst="round2Diag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CC4306">
                  <a:shade val="30000"/>
                  <a:satMod val="115000"/>
                </a:srgbClr>
              </a:gs>
              <a:gs pos="50000">
                <a:srgbClr val="CC4306">
                  <a:shade val="67500"/>
                  <a:satMod val="115000"/>
                </a:srgbClr>
              </a:gs>
              <a:gs pos="100000">
                <a:srgbClr val="CC4306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Mendekatkan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diterima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diperkenanNya</a:t>
            </a:r>
            <a:endParaRPr lang="en-US" sz="26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Curved Down Arrow 4"/>
          <p:cNvSpPr/>
          <p:nvPr/>
        </p:nvSpPr>
        <p:spPr>
          <a:xfrm rot="16671509" flipH="1">
            <a:off x="-6321" y="4116629"/>
            <a:ext cx="2455080" cy="1115669"/>
          </a:xfrm>
          <a:prstGeom prst="curvedDownArrow">
            <a:avLst>
              <a:gd name="adj1" fmla="val 27457"/>
              <a:gd name="adj2" fmla="val 50000"/>
              <a:gd name="adj3" fmla="val 40009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914400" y="2895600"/>
            <a:ext cx="7543800" cy="1143000"/>
          </a:xfrm>
          <a:prstGeom prst="round2DiagRect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Khususnya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Amalan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sembahyang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Curved Down Arrow 6"/>
          <p:cNvSpPr/>
          <p:nvPr/>
        </p:nvSpPr>
        <p:spPr>
          <a:xfrm rot="16780721" flipH="1">
            <a:off x="-157425" y="1936313"/>
            <a:ext cx="2045977" cy="1249981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762000" y="1447800"/>
            <a:ext cx="7543800" cy="838200"/>
          </a:xfrm>
          <a:prstGeom prst="round2DiagRect">
            <a:avLst>
              <a:gd name="adj1" fmla="val 13495"/>
              <a:gd name="adj2" fmla="val 0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Sikap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menyegerakan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amal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soleh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72" r="1115"/>
          <a:stretch>
            <a:fillRect/>
          </a:stretch>
        </p:blipFill>
        <p:spPr bwMode="auto">
          <a:xfrm>
            <a:off x="0" y="-42730"/>
            <a:ext cx="9144000" cy="69007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4800" y="174434"/>
            <a:ext cx="838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Beberapa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panduan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untuk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khusyukkan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solat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,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iaitu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…..</a:t>
            </a:r>
            <a:endParaRPr lang="en-US" sz="28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685800" y="1447800"/>
            <a:ext cx="8153400" cy="1066800"/>
          </a:xfrm>
          <a:prstGeom prst="round2DiagRect">
            <a:avLst>
              <a:gd name="adj1" fmla="val 13495"/>
              <a:gd name="adj2" fmla="val 0"/>
            </a:avLst>
          </a:prstGeom>
          <a:solidFill>
            <a:srgbClr val="006600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Merancang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bersedia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fizikal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(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jasad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)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spiritual (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rohani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).</a:t>
            </a:r>
            <a:endParaRPr lang="en-US" sz="26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609600" y="3048000"/>
            <a:ext cx="8153400" cy="1066800"/>
          </a:xfrm>
          <a:prstGeom prst="round2DiagRect">
            <a:avLst>
              <a:gd name="adj1" fmla="val 13495"/>
              <a:gd name="adj2" fmla="val 0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FAHAMI,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solat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adalah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ibadat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mendekatkan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bersama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bermunajat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Allah.</a:t>
            </a:r>
            <a:endParaRPr lang="en-US" sz="24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609600" y="4648200"/>
            <a:ext cx="8153400" cy="1295400"/>
          </a:xfrm>
          <a:prstGeom prst="round2DiagRect">
            <a:avLst>
              <a:gd name="adj1" fmla="val 13495"/>
              <a:gd name="adj2" fmla="val 0"/>
            </a:avLst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Tumpukan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tempat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sujud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kawal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pemikiran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ingatkan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solat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28600" y="1447800"/>
            <a:ext cx="914400" cy="990600"/>
          </a:xfrm>
          <a:prstGeom prst="cloudCallout">
            <a:avLst>
              <a:gd name="adj1" fmla="val -18423"/>
              <a:gd name="adj2" fmla="val 48042"/>
            </a:avLst>
          </a:prstGeom>
          <a:solidFill>
            <a:srgbClr val="0000FF"/>
          </a:solidFill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1</a:t>
            </a:r>
            <a:endParaRPr lang="ms-MY" sz="4800" dirty="0">
              <a:ln w="18415" cmpd="sng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152400" y="2819400"/>
            <a:ext cx="685800" cy="990600"/>
          </a:xfrm>
          <a:prstGeom prst="cloudCallout">
            <a:avLst>
              <a:gd name="adj1" fmla="val -18423"/>
              <a:gd name="adj2" fmla="val 48042"/>
            </a:avLst>
          </a:prstGeom>
          <a:solidFill>
            <a:srgbClr val="0000FF"/>
          </a:solidFill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2</a:t>
            </a:r>
            <a:endParaRPr lang="ms-MY" sz="4800" dirty="0">
              <a:ln w="18415" cmpd="sng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33400" y="4495800"/>
            <a:ext cx="914400" cy="838200"/>
          </a:xfrm>
          <a:prstGeom prst="cloudCallout">
            <a:avLst>
              <a:gd name="adj1" fmla="val -18423"/>
              <a:gd name="adj2" fmla="val 48042"/>
            </a:avLst>
          </a:prstGeom>
          <a:solidFill>
            <a:srgbClr val="0000FF"/>
          </a:solidFill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3</a:t>
            </a:r>
            <a:endParaRPr lang="ms-MY" sz="4800" dirty="0">
              <a:ln w="18415" cmpd="sng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72" r="1115"/>
          <a:stretch>
            <a:fillRect/>
          </a:stretch>
        </p:blipFill>
        <p:spPr bwMode="auto">
          <a:xfrm>
            <a:off x="0" y="-42730"/>
            <a:ext cx="9144000" cy="69007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295400"/>
            <a:ext cx="9144000" cy="1938992"/>
          </a:xfrm>
          <a:prstGeom prst="rect">
            <a:avLst/>
          </a:prstGeom>
          <a:solidFill>
            <a:srgbClr val="C00000">
              <a:alpha val="52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أَشْهَدُ أَن لآ إِلَهَ إِلاَّ اللهُ وَحْدَهُ لاَ شَرِيْكَ لَهُ، وَأَشْهَدُ أَنَّ مُحَمَّدًا عَبْدُهُ وَرَسُوْلُهُ،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344269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062551"/>
            <a:ext cx="9144000" cy="2246769"/>
          </a:xfrm>
          <a:prstGeom prst="rect">
            <a:avLst/>
          </a:prstGeom>
          <a:solidFill>
            <a:schemeClr val="accent6">
              <a:lumMod val="75000"/>
              <a:alpha val="82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Yang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72" r="1115"/>
          <a:stretch>
            <a:fillRect/>
          </a:stretch>
        </p:blipFill>
        <p:spPr bwMode="auto">
          <a:xfrm>
            <a:off x="0" y="-42730"/>
            <a:ext cx="9144000" cy="69007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ound Diagonal Corner Rectangle 2"/>
          <p:cNvSpPr/>
          <p:nvPr/>
        </p:nvSpPr>
        <p:spPr>
          <a:xfrm>
            <a:off x="304800" y="1524000"/>
            <a:ext cx="8458200" cy="1066800"/>
          </a:xfrm>
          <a:prstGeom prst="round2DiagRect">
            <a:avLst>
              <a:gd name="adj1" fmla="val 13495"/>
              <a:gd name="adj2" fmla="val 0"/>
            </a:avLst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Fahami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terperinci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dalami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bacaan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zikir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pergerakan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hayati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solat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4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228600" y="3200400"/>
            <a:ext cx="8458200" cy="1371600"/>
          </a:xfrm>
          <a:prstGeom prst="round2DiagRect">
            <a:avLst>
              <a:gd name="adj1" fmla="val 13495"/>
              <a:gd name="adj2" fmla="val 0"/>
            </a:avLst>
          </a:prstGeom>
          <a:solidFill>
            <a:srgbClr val="6600CC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Anggaplah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solat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dikerjakan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adalah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SOLAT   </a:t>
            </a:r>
          </a:p>
          <a:p>
            <a:pPr algn="ctr">
              <a:defRPr/>
            </a:pP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  TERAKHIR,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kerana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harus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selepas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solat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mungkin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ajal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tiba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menjemput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4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28600" y="5029200"/>
            <a:ext cx="8458200" cy="1295400"/>
          </a:xfrm>
          <a:prstGeom prst="round2DiagRect">
            <a:avLst>
              <a:gd name="adj1" fmla="val 13495"/>
              <a:gd name="adj2" fmla="val 0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Berpakaian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sesuaian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bersolat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   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laksanakan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tempat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mulia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seperti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masjid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/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musolla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4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81000"/>
            <a:ext cx="838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Sambungan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…..</a:t>
            </a:r>
            <a:endParaRPr lang="en-US" sz="28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28600" y="2057400"/>
            <a:ext cx="838200" cy="838200"/>
          </a:xfrm>
          <a:prstGeom prst="cloudCallout">
            <a:avLst>
              <a:gd name="adj1" fmla="val -18423"/>
              <a:gd name="adj2" fmla="val 48042"/>
            </a:avLst>
          </a:prstGeom>
          <a:solidFill>
            <a:srgbClr val="0000FF"/>
          </a:solidFill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4</a:t>
            </a:r>
            <a:endParaRPr lang="ms-MY" sz="4800" dirty="0">
              <a:ln w="18415" cmpd="sng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76200" y="3733800"/>
            <a:ext cx="838200" cy="838200"/>
          </a:xfrm>
          <a:prstGeom prst="cloudCallout">
            <a:avLst>
              <a:gd name="adj1" fmla="val -18423"/>
              <a:gd name="adj2" fmla="val 48042"/>
            </a:avLst>
          </a:prstGeom>
          <a:solidFill>
            <a:srgbClr val="0000FF"/>
          </a:solidFill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5</a:t>
            </a:r>
            <a:endParaRPr lang="ms-MY" sz="4800" dirty="0">
              <a:ln w="18415" cmpd="sng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152400" y="4953000"/>
            <a:ext cx="838200" cy="838200"/>
          </a:xfrm>
          <a:prstGeom prst="cloudCallout">
            <a:avLst>
              <a:gd name="adj1" fmla="val -18423"/>
              <a:gd name="adj2" fmla="val 48042"/>
            </a:avLst>
          </a:prstGeom>
          <a:solidFill>
            <a:srgbClr val="0000FF"/>
          </a:solidFill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6</a:t>
            </a:r>
            <a:endParaRPr lang="ms-MY" sz="4800" dirty="0">
              <a:ln w="18415" cmpd="sng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72" r="1115"/>
          <a:stretch>
            <a:fillRect/>
          </a:stretch>
        </p:blipFill>
        <p:spPr bwMode="auto">
          <a:xfrm>
            <a:off x="0" y="-42730"/>
            <a:ext cx="9144000" cy="69007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42844" y="436602"/>
            <a:ext cx="87773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bacaan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547664" y="1700808"/>
            <a:ext cx="6408712" cy="3888432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Perbanyakkan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bacaan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selawat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hadrat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junjungan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besar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Muhammad S.A.W</a:t>
            </a:r>
            <a:endParaRPr lang="en-MY" sz="2400" dirty="0"/>
          </a:p>
        </p:txBody>
      </p:sp>
      <p:sp>
        <p:nvSpPr>
          <p:cNvPr id="5" name="Sun 4"/>
          <p:cNvSpPr/>
          <p:nvPr/>
        </p:nvSpPr>
        <p:spPr>
          <a:xfrm>
            <a:off x="4139952" y="4365104"/>
            <a:ext cx="1224136" cy="1074420"/>
          </a:xfrm>
          <a:prstGeom prst="sun">
            <a:avLst/>
          </a:prstGeom>
          <a:solidFill>
            <a:srgbClr val="FFC000"/>
          </a:solidFill>
          <a:ln>
            <a:solidFill>
              <a:srgbClr val="00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2771800" y="1412776"/>
            <a:ext cx="642942" cy="642942"/>
          </a:xfrm>
          <a:prstGeom prst="smileyFace">
            <a:avLst/>
          </a:prstGeom>
          <a:solidFill>
            <a:schemeClr val="tx1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4" y="1282699"/>
            <a:ext cx="9082086" cy="2832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2400" y="152400"/>
            <a:ext cx="8610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SWT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Al-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Ahzab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: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56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114800"/>
            <a:ext cx="91440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.</a:t>
            </a:r>
          </a:p>
          <a:p>
            <a:pPr algn="ctr">
              <a:defRPr/>
            </a:pP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0" y="1071546"/>
            <a:ext cx="871537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214290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196" t="21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3657600"/>
            <a:ext cx="9144000" cy="29146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ar-SA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            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Allah,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para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3200" b="1" kern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n-GB" sz="3200" b="1" kern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96876"/>
            <a:ext cx="9144000" cy="2308324"/>
          </a:xfrm>
          <a:prstGeom prst="rect">
            <a:avLst/>
          </a:prstGeom>
          <a:solidFill>
            <a:srgbClr val="C00000">
              <a:alpha val="52000"/>
            </a:srgb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kern="0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4800" kern="0" dirty="0"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196" t="21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872496"/>
            <a:ext cx="9144000" cy="1785104"/>
          </a:xfrm>
          <a:prstGeom prst="rect">
            <a:avLst/>
          </a:prstGeom>
          <a:solidFill>
            <a:srgbClr val="C00000">
              <a:alpha val="49000"/>
            </a:srgbClr>
          </a:solidFill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5500" b="1" dirty="0" smtClean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اللَّهُمَّ اغْفِرْ لِلْمُسلِمِيْنَ </a:t>
            </a:r>
            <a:r>
              <a:rPr lang="ar-SA" sz="5500" b="1" dirty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وَالْمُسلِمَاتِ </a:t>
            </a:r>
            <a:r>
              <a:rPr lang="ar-SA" sz="5500" b="1" dirty="0" smtClean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وِالْمُؤْمِنِيْنَ </a:t>
            </a:r>
            <a:r>
              <a:rPr lang="ar-SA" sz="5500" b="1" dirty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وَالْمُؤمِنَاتِ </a:t>
            </a:r>
            <a:r>
              <a:rPr lang="ar-SA" sz="5500" b="1" dirty="0" smtClean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اﻷَحْيَآءِ مِنْهُمْ وَاﻷَمْوَاتِ</a:t>
            </a:r>
            <a:endParaRPr lang="en-US" sz="5500" dirty="0">
              <a:ln w="9525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557566"/>
            <a:ext cx="9144000" cy="30718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Ampunkanlah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Dosa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Golongan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Muslimin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Muslimat,mu’minin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US" sz="3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Mu’minaat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Samada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Masih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Hidup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Atau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Telah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Mati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a sult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72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a sulta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688" y="0"/>
            <a:ext cx="9122312" cy="7143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196" t="21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539552" y="1413931"/>
            <a:ext cx="871296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Allah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Muliakanlah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Islam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        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Orang-orang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Islam.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Tolonglah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Islam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himpunkanlah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landasan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kebenaran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agama.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Hancurkanlah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kekufuran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syirik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munafik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juga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musuh-musuhMu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musuh-musuh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196" t="21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876672" y="1196752"/>
            <a:ext cx="7727776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i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i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Ampunkanlah</a:t>
            </a:r>
            <a:r>
              <a:rPr lang="en-US" sz="3000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i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Dosa-dosa</a:t>
            </a:r>
            <a:r>
              <a:rPr lang="en-US" sz="3000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i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000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Dan </a:t>
            </a:r>
            <a:r>
              <a:rPr lang="en-US" sz="3000" b="1" i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Saudara-saudara</a:t>
            </a:r>
            <a:r>
              <a:rPr lang="en-US" sz="3000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i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000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b="1" i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Terdahulu</a:t>
            </a:r>
            <a:r>
              <a:rPr lang="en-US" sz="3000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i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3000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i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</a:t>
            </a:r>
            <a:r>
              <a:rPr lang="en-US" sz="3000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3000" b="1" i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Janganlah</a:t>
            </a:r>
            <a:r>
              <a:rPr lang="en-US" sz="3000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i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US" sz="3000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i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Biarkan</a:t>
            </a:r>
            <a:r>
              <a:rPr lang="en-US" sz="3000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i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Kedengkian</a:t>
            </a:r>
            <a:r>
              <a:rPr lang="en-US" sz="3000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i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000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i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Hati</a:t>
            </a:r>
            <a:r>
              <a:rPr lang="en-US" sz="3000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i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000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i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Terhadap</a:t>
            </a:r>
            <a:r>
              <a:rPr lang="en-US" sz="3000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i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3000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b="1" i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Beriman.Sesungguhnya</a:t>
            </a:r>
            <a:r>
              <a:rPr lang="en-US" sz="3000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i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US" sz="3000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i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000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i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Penyantun</a:t>
            </a:r>
            <a:r>
              <a:rPr lang="en-US" sz="3000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3000" b="1" i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000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i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Penyayang</a:t>
            </a:r>
            <a:r>
              <a:rPr lang="en-US" sz="3000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i="1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72" r="1115"/>
          <a:stretch>
            <a:fillRect/>
          </a:stretch>
        </p:blipFill>
        <p:spPr bwMode="auto">
          <a:xfrm>
            <a:off x="0" y="-42730"/>
            <a:ext cx="9144000" cy="69007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78713"/>
            <a:ext cx="9067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797784"/>
            <a:ext cx="9144000" cy="1631216"/>
          </a:xfrm>
          <a:prstGeom prst="rect">
            <a:avLst/>
          </a:prstGeom>
          <a:solidFill>
            <a:srgbClr val="C00000">
              <a:alpha val="48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اللَّهُمَّ صَلِّ وَسَلِّمْ وَبَارِكْ</a:t>
            </a:r>
            <a:r>
              <a:rPr lang="en-US" sz="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عَلَى سَيِّدِنَا مُحَمَّدٍ وَعَلَى آلِهِ وَأَصْحَابِهِ أَجْمَعِينَ</a:t>
            </a:r>
            <a:endParaRPr lang="ms-MY" sz="5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10000"/>
            <a:ext cx="9144000" cy="2400657"/>
          </a:xfrm>
          <a:prstGeom prst="rect">
            <a:avLst/>
          </a:prstGeom>
          <a:solidFill>
            <a:schemeClr val="accent6">
              <a:lumMod val="75000"/>
              <a:alpha val="83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berkat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hambaMu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rasulMu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pengikut-pengikutnya</a:t>
            </a:r>
            <a:endParaRPr lang="en-US" sz="30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196" t="21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769168" y="1214422"/>
            <a:ext cx="833933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Telah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Menzalimi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Diri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Sendiri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2800" b="1" dirty="0" smtClean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Sekiranya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Engkau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Mengampunkan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Merahmati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2800" b="1" dirty="0" smtClean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Nescaya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Menjadi</a:t>
            </a:r>
            <a:endParaRPr lang="en-US" sz="2800" b="1" dirty="0" smtClean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Yang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Rugi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Allah…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Kurniakanlah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Kebaikan</a:t>
            </a:r>
            <a:endParaRPr lang="en-US" sz="28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Dunia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Kebaikan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Di </a:t>
            </a:r>
            <a:endParaRPr lang="en-US" sz="2800" b="1" dirty="0" smtClean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Akhirat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Serta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Hindarilah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2800" b="1" dirty="0" smtClean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Dari </a:t>
            </a:r>
            <a:r>
              <a:rPr lang="en-US" sz="28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Seksaan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Neraka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r="1562"/>
          <a:stretch>
            <a:fillRect/>
          </a:stretch>
        </p:blipFill>
        <p:spPr bwMode="auto">
          <a:xfrm>
            <a:off x="-17092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1084"/>
            <a:ext cx="9144032" cy="685908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1620" b="37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72" r="1115"/>
          <a:stretch>
            <a:fillRect/>
          </a:stretch>
        </p:blipFill>
        <p:spPr bwMode="auto">
          <a:xfrm>
            <a:off x="0" y="-42730"/>
            <a:ext cx="9144000" cy="69007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304800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46914"/>
            <a:ext cx="9144000" cy="1754326"/>
          </a:xfrm>
          <a:prstGeom prst="rect">
            <a:avLst/>
          </a:prstGeom>
          <a:solidFill>
            <a:srgbClr val="C00000">
              <a:alpha val="47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أَمَّا بَعْدُ، 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فَيَا عِبَادَ اللهِ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، اِتَّقُوْا اللهَ، أُوصِيْكُم وَاِيَّايَ بِتَقْوَى اللهِ، فَقَدْ فَازَ الْمُتَّقُوْنَ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33800"/>
            <a:ext cx="9144000" cy="2862322"/>
          </a:xfrm>
          <a:prstGeom prst="rect">
            <a:avLst/>
          </a:prstGeom>
          <a:solidFill>
            <a:schemeClr val="accent6">
              <a:lumMod val="75000"/>
              <a:alpha val="77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sebenar-sebenar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taqwa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berpesan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kepadamu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diriku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supaya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Allah.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Maka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telah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72" r="1115"/>
          <a:stretch>
            <a:fillRect/>
          </a:stretch>
        </p:blipFill>
        <p:spPr bwMode="auto">
          <a:xfrm>
            <a:off x="0" y="-42730"/>
            <a:ext cx="9144000" cy="69007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14546" y="415908"/>
            <a:ext cx="4419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333404" y="5286388"/>
            <a:ext cx="8382000" cy="1214446"/>
          </a:xfrm>
          <a:prstGeom prst="round2DiagRect">
            <a:avLst>
              <a:gd name="adj1" fmla="val 2762"/>
              <a:gd name="adj2" fmla="val 0"/>
            </a:avLst>
          </a:prstGeom>
          <a:solidFill>
            <a:srgbClr val="FFC000"/>
          </a:solidFill>
          <a:ln w="28575">
            <a:solidFill>
              <a:schemeClr val="tx1"/>
            </a:solidFill>
          </a:ln>
          <a:effectLst>
            <a:glow rad="635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Berbahagia</a:t>
            </a:r>
            <a:r>
              <a:rPr lang="en-US" sz="28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8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bertaqwa</a:t>
            </a:r>
            <a:endParaRPr lang="en-US" sz="2800" dirty="0">
              <a:ln w="6350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539552" y="3789040"/>
            <a:ext cx="7920880" cy="1152128"/>
          </a:xfrm>
          <a:prstGeom prst="round2DiagRect">
            <a:avLst>
              <a:gd name="adj1" fmla="val 20595"/>
              <a:gd name="adj2" fmla="val 17154"/>
            </a:avLst>
          </a:prstGeom>
          <a:solidFill>
            <a:srgbClr val="C00000"/>
          </a:solidFill>
          <a:ln w="28575">
            <a:solidFill>
              <a:schemeClr val="tx1"/>
            </a:solidFill>
          </a:ln>
          <a:effectLst>
            <a:glow rad="635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Laksana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PerintahNya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Jauhi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segala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LaranganNya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Curved Down Arrow 5"/>
          <p:cNvSpPr/>
          <p:nvPr/>
        </p:nvSpPr>
        <p:spPr>
          <a:xfrm rot="2762538">
            <a:off x="5562009" y="2159916"/>
            <a:ext cx="2610837" cy="1259143"/>
          </a:xfrm>
          <a:prstGeom prst="curved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1763688" y="1643050"/>
            <a:ext cx="5400600" cy="1209886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660066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Tingkatkan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Taqwa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marL="171450"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406936" y="4223368"/>
            <a:ext cx="1143008" cy="1714512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5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72" r="1115"/>
          <a:stretch>
            <a:fillRect/>
          </a:stretch>
        </p:blipFill>
        <p:spPr bwMode="auto">
          <a:xfrm>
            <a:off x="0" y="-42730"/>
            <a:ext cx="9144000" cy="69007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304800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Kewajiban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solat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304800" y="1752600"/>
            <a:ext cx="2819400" cy="1219200"/>
          </a:xfrm>
          <a:prstGeom prst="snip2SameRect">
            <a:avLst>
              <a:gd name="adj1" fmla="val 16667"/>
              <a:gd name="adj2" fmla="val 23182"/>
            </a:avLst>
          </a:prstGeom>
          <a:solidFill>
            <a:srgbClr val="C00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Ibadat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penting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Curved Left Arrow 4"/>
          <p:cNvSpPr/>
          <p:nvPr/>
        </p:nvSpPr>
        <p:spPr>
          <a:xfrm>
            <a:off x="6553200" y="2209800"/>
            <a:ext cx="1600200" cy="2590800"/>
          </a:xfrm>
          <a:prstGeom prst="curvedLeftArrow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3886200" y="1752600"/>
            <a:ext cx="4876800" cy="1219200"/>
          </a:xfrm>
          <a:prstGeom prst="snip2DiagRect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Walaupun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sedang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berperang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wajib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juga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dilakukan</a:t>
            </a:r>
            <a:endParaRPr lang="ms-MY" sz="24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0" y="3581400"/>
            <a:ext cx="5715000" cy="1600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Tiang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Agama”</a:t>
            </a:r>
            <a:endParaRPr lang="ms-MY" sz="2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895600" y="1905000"/>
            <a:ext cx="990600" cy="865632"/>
          </a:xfrm>
          <a:prstGeom prst="rightArrow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1637</Words>
  <Application>Microsoft Office PowerPoint</Application>
  <PresentationFormat>On-screen Show (4:3)</PresentationFormat>
  <Paragraphs>189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Office Theme</vt:lpstr>
      <vt:lpstr>1_Office Theme</vt:lpstr>
      <vt:lpstr>2_Office Theme</vt:lpstr>
      <vt:lpstr>3_Office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ib</dc:creator>
  <cp:lastModifiedBy>user</cp:lastModifiedBy>
  <cp:revision>11</cp:revision>
  <dcterms:created xsi:type="dcterms:W3CDTF">2012-03-10T03:51:16Z</dcterms:created>
  <dcterms:modified xsi:type="dcterms:W3CDTF">2012-03-15T00:26:44Z</dcterms:modified>
</cp:coreProperties>
</file>